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75" r:id="rId2"/>
    <p:sldId id="274" r:id="rId3"/>
    <p:sldId id="268" r:id="rId4"/>
    <p:sldId id="257" r:id="rId5"/>
    <p:sldId id="258" r:id="rId6"/>
    <p:sldId id="259" r:id="rId7"/>
    <p:sldId id="264" r:id="rId8"/>
    <p:sldId id="267" r:id="rId9"/>
    <p:sldId id="269" r:id="rId10"/>
    <p:sldId id="273" r:id="rId11"/>
    <p:sldId id="27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1"/>
    <p:restoredTop sz="82701"/>
  </p:normalViewPr>
  <p:slideViewPr>
    <p:cSldViewPr snapToGrid="0">
      <p:cViewPr varScale="1">
        <p:scale>
          <a:sx n="93" d="100"/>
          <a:sy n="93" d="100"/>
        </p:scale>
        <p:origin x="196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fr-F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668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7170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fr-F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2320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7364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fr-F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751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fr-F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9033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011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www.apelevia.com/" TargetMode="External"/><Relationship Id="rId4" Type="http://schemas.openxmlformats.org/officeDocument/2006/relationships/hyperlink" Target="mailto:contact@apelevia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97D59-C973-7C4D-8BAC-72D142E0538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08CC8-6308-4D43-B290-8AD4883F0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585" y="4255902"/>
            <a:ext cx="6984281" cy="13774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6AC2C0-80FC-5449-BD92-E16C92DD4372}"/>
              </a:ext>
            </a:extLst>
          </p:cNvPr>
          <p:cNvSpPr txBox="1"/>
          <p:nvPr/>
        </p:nvSpPr>
        <p:spPr>
          <a:xfrm>
            <a:off x="1192585" y="2785877"/>
            <a:ext cx="6984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Présentation des associations</a:t>
            </a:r>
          </a:p>
          <a:p>
            <a:pPr algn="ctr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Lycée Internationale Georges Duby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85" y="1299376"/>
            <a:ext cx="6632081" cy="14865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71154" cy="11316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" y="5830432"/>
            <a:ext cx="9171154" cy="10939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13965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7154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-27153" y="6412142"/>
            <a:ext cx="9198308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Google Shape;137;p19"/>
          <p:cNvSpPr txBox="1">
            <a:spLocks noGrp="1"/>
          </p:cNvSpPr>
          <p:nvPr>
            <p:ph type="ctrTitle" idx="4294967295"/>
          </p:nvPr>
        </p:nvSpPr>
        <p:spPr>
          <a:xfrm>
            <a:off x="386688" y="114300"/>
            <a:ext cx="6826332" cy="9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fr-FR" sz="3959" dirty="0">
                <a:solidFill>
                  <a:schemeClr val="bg1"/>
                </a:solidFill>
              </a:rPr>
              <a:t>Pourquoi adhérer à APELEVIA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8" name="Google Shape;138;p19"/>
          <p:cNvSpPr txBox="1">
            <a:spLocks noGrp="1"/>
          </p:cNvSpPr>
          <p:nvPr>
            <p:ph type="subTitle" idx="4294967295"/>
          </p:nvPr>
        </p:nvSpPr>
        <p:spPr>
          <a:xfrm>
            <a:off x="293915" y="1355269"/>
            <a:ext cx="8409214" cy="519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</a:pPr>
            <a:endParaRPr lang="fr-FR" sz="24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1760"/>
              <a:buNone/>
            </a:pPr>
            <a:r>
              <a:rPr lang="fr-FR" sz="24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Apelevia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petit rappel </a:t>
            </a:r>
          </a:p>
          <a:p>
            <a:pPr marL="0" lvl="0" indent="0"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1760"/>
            </a:pPr>
            <a:endParaRPr lang="fr-FR" sz="24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expérimentée dans le cursus OIB</a:t>
            </a:r>
          </a:p>
          <a:p>
            <a:pPr marL="800100" lvl="1" indent="-3429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soucieuse des conditions de vie des élèves</a:t>
            </a:r>
          </a:p>
          <a:p>
            <a:pPr marL="800100" lvl="1" indent="-3429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ameliore constamment la vie au sein du Lycée </a:t>
            </a:r>
          </a:p>
          <a:p>
            <a:pPr marL="800100" lvl="1" indent="-3429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vos €€ restent au sein de notre association</a:t>
            </a:r>
          </a:p>
          <a:p>
            <a:pPr marL="0" lvl="0" indent="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None/>
            </a:pP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</a:pPr>
            <a:r>
              <a:rPr lang="fr-FR" sz="24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 adhérents 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(15€ par famille) 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</a:pPr>
            <a:endParaRPr lang="fr-FR" sz="24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9840" lvl="2" indent="-4572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Wingdings" pitchFamily="2" charset="2"/>
              <a:buChar char="ü"/>
            </a:pP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sont soutenus</a:t>
            </a:r>
          </a:p>
          <a:p>
            <a:pPr marL="1259840" lvl="2" indent="-4572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Wingdings" pitchFamily="2" charset="2"/>
              <a:buChar char="ü"/>
            </a:pP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sont informés</a:t>
            </a:r>
          </a:p>
          <a:p>
            <a:pPr marL="1259840" lvl="2" indent="-4572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Wingdings" pitchFamily="2" charset="2"/>
              <a:buChar char="ü"/>
            </a:pP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contribuent €€ aux projets des enfants</a:t>
            </a:r>
          </a:p>
          <a:p>
            <a:pPr marL="1259840" lvl="2" indent="-4572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Wingdings" pitchFamily="2" charset="2"/>
              <a:buChar char="ü"/>
            </a:pP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profitent des activités de l’association</a:t>
            </a:r>
          </a:p>
          <a:p>
            <a:pPr marL="1259840" lvl="2" indent="-45720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  <a:buFont typeface="Wingdings" pitchFamily="2" charset="2"/>
              <a:buChar char="ü"/>
            </a:pP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contribuent au pouvoir de l’association</a:t>
            </a:r>
          </a:p>
          <a:p>
            <a:pPr marL="802640" lvl="2" indent="0" algn="l">
              <a:lnSpc>
                <a:spcPct val="80000"/>
              </a:lnSpc>
              <a:spcBef>
                <a:spcPts val="352"/>
              </a:spcBef>
              <a:buClr>
                <a:schemeClr val="dk1"/>
              </a:buClr>
              <a:buSzPts val="1760"/>
            </a:pPr>
            <a:endParaRPr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</a:pPr>
            <a:endParaRPr sz="176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442EC9-1D31-1E41-B2B2-9D15F7DD0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4647">
            <a:off x="6633604" y="762645"/>
            <a:ext cx="2256993" cy="228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9124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7154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27153" y="6412142"/>
            <a:ext cx="9198308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oogle Shape;136;p19">
            <a:extLst>
              <a:ext uri="{FF2B5EF4-FFF2-40B4-BE49-F238E27FC236}">
                <a16:creationId xmlns:a16="http://schemas.microsoft.com/office/drawing/2014/main" id="{C4ABB8BF-B829-244E-932B-2E21FD6964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0702" y="-19053"/>
            <a:ext cx="3342595" cy="287655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>
            <a:spLocks noGrp="1"/>
          </p:cNvSpPr>
          <p:nvPr>
            <p:ph type="ctrTitle" idx="4294967295"/>
          </p:nvPr>
        </p:nvSpPr>
        <p:spPr>
          <a:xfrm>
            <a:off x="4520" y="3766093"/>
            <a:ext cx="9139479" cy="349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50000"/>
              </a:lnSpc>
              <a:spcBef>
                <a:spcPts val="352"/>
              </a:spcBef>
              <a:buClr>
                <a:schemeClr val="dk1"/>
              </a:buClr>
              <a:buSzPts val="1760"/>
            </a:pPr>
            <a:br>
              <a:rPr lang="fr-FR" sz="3600" dirty="0"/>
            </a:br>
            <a:br>
              <a:rPr lang="fr-FR" sz="3600" dirty="0"/>
            </a:br>
            <a:br>
              <a:rPr lang="fr-FR" sz="3600" dirty="0"/>
            </a:br>
            <a:br>
              <a:rPr lang="fr-FR" sz="3600" dirty="0"/>
            </a:br>
            <a:br>
              <a:rPr lang="fr-FR" sz="3600" dirty="0"/>
            </a:br>
            <a:br>
              <a:rPr lang="fr-FR" sz="3600" dirty="0"/>
            </a:br>
            <a:br>
              <a:rPr lang="fr-FR" sz="3600" dirty="0"/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Faire partie d’une équipe Internationale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Profitez d‘un réseau d‘entraide  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Faire partie de la scolarité de vos enfants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Venez nous voir et rejoignez-nous !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contact@apelevia.fr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3200" dirty="0"/>
            </a:br>
            <a:br>
              <a:rPr lang="fr-FR" sz="3200" dirty="0"/>
            </a:br>
            <a:br>
              <a:rPr lang="fr-FR" sz="3200" dirty="0"/>
            </a:br>
            <a:br>
              <a:rPr lang="fr-FR" sz="3200" dirty="0"/>
            </a:br>
            <a:br>
              <a:rPr lang="fr-FR" sz="3200" dirty="0"/>
            </a:br>
            <a:br>
              <a:rPr lang="fr-FR" sz="3200" dirty="0"/>
            </a:br>
            <a:endParaRPr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AEDAD6-6902-6147-A580-CA41A83A3E8E}"/>
              </a:ext>
            </a:extLst>
          </p:cNvPr>
          <p:cNvSpPr txBox="1"/>
          <p:nvPr/>
        </p:nvSpPr>
        <p:spPr>
          <a:xfrm rot="10800000" flipH="1" flipV="1">
            <a:off x="438493" y="4458820"/>
            <a:ext cx="2852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FCAD7-DFFA-8F46-8881-D08AE3612B70}"/>
              </a:ext>
            </a:extLst>
          </p:cNvPr>
          <p:cNvSpPr txBox="1"/>
          <p:nvPr/>
        </p:nvSpPr>
        <p:spPr>
          <a:xfrm>
            <a:off x="4520" y="2596118"/>
            <a:ext cx="9139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Adhérez en ligne</a:t>
            </a:r>
          </a:p>
          <a:p>
            <a:pPr algn="ctr"/>
            <a:r>
              <a:rPr lang="fr-FR" sz="28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www.apelevia.com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85" y="1918752"/>
            <a:ext cx="2632947" cy="59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7400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0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1C6DD-4F6D-E241-8FF6-8C990B04F1BA}"/>
              </a:ext>
            </a:extLst>
          </p:cNvPr>
          <p:cNvSpPr txBox="1"/>
          <p:nvPr/>
        </p:nvSpPr>
        <p:spPr>
          <a:xfrm>
            <a:off x="-443617" y="1225689"/>
            <a:ext cx="83487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5200" lvl="2" indent="0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1997	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Création de la section internationale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965200" lvl="2" indent="0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	Académie d’Aix Marseille </a:t>
            </a:r>
          </a:p>
          <a:p>
            <a:pPr marL="965200" lvl="2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65200" lvl="2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65200" lvl="2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65200" lvl="2" indent="0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2000	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Création d’APELEVIA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pour soutenir les sections 	internationales du Lycée Duby et Collège Mignet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508000" lvl="1" indent="0">
              <a:buNone/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lvl="1" indent="0">
              <a:buNone/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lvl="1" indent="0">
              <a:buNone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2007	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Création d’AGESSIA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. Division des responsabilités 		entre APELEVIA et AGESSIA au Lycée</a:t>
            </a: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C2DC8-CF0D-4242-993A-024A5AD88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485" y="2830722"/>
            <a:ext cx="8523515" cy="1334335"/>
          </a:xfrm>
        </p:spPr>
        <p:txBody>
          <a:bodyPr anchor="t"/>
          <a:lstStyle/>
          <a:p>
            <a:pPr marL="965200" lvl="2" indent="0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50800" indent="0">
              <a:buNone/>
            </a:pPr>
            <a:r>
              <a:rPr lang="fr-FR" sz="2400" dirty="0"/>
              <a:t>	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94598-4128-CA4E-8523-33582F671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99" y="-72004"/>
            <a:ext cx="8186486" cy="1369699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bg1"/>
                </a:solidFill>
              </a:rPr>
              <a:t>	Un peu d’histoire ..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F74A43-DB26-5644-B217-A4F4C1BA4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977" y="805388"/>
            <a:ext cx="1774790" cy="2025334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6D71E2-0B15-DB48-91E5-18B1FE6F431E}"/>
              </a:ext>
            </a:extLst>
          </p:cNvPr>
          <p:cNvSpPr txBox="1">
            <a:spLocks/>
          </p:cNvSpPr>
          <p:nvPr/>
        </p:nvSpPr>
        <p:spPr>
          <a:xfrm>
            <a:off x="620485" y="5133292"/>
            <a:ext cx="6736600" cy="914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Font typeface="Arial"/>
              <a:buNone/>
            </a:pPr>
            <a:r>
              <a:rPr lang="fr-FR" sz="2400" dirty="0"/>
              <a:t>		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5F9C6E96-DF11-7547-B7D4-B3D811FC0495}"/>
              </a:ext>
            </a:extLst>
          </p:cNvPr>
          <p:cNvSpPr txBox="1">
            <a:spLocks/>
          </p:cNvSpPr>
          <p:nvPr/>
        </p:nvSpPr>
        <p:spPr>
          <a:xfrm>
            <a:off x="500313" y="4994299"/>
            <a:ext cx="8055858" cy="9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None/>
            </a:pPr>
            <a:r>
              <a:rPr lang="fr-FR" sz="2400" b="1" dirty="0"/>
              <a:t>	</a:t>
            </a:r>
            <a:endParaRPr lang="fr-FR" sz="2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0CA0EF-1CE1-1645-B1AE-5AE9F5C06CBD}"/>
              </a:ext>
            </a:extLst>
          </p:cNvPr>
          <p:cNvGrpSpPr/>
          <p:nvPr/>
        </p:nvGrpSpPr>
        <p:grpSpPr>
          <a:xfrm>
            <a:off x="1525375" y="2136034"/>
            <a:ext cx="884709" cy="495565"/>
            <a:chOff x="1525375" y="2099822"/>
            <a:chExt cx="884709" cy="495565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E1D45369-90B3-C543-9D56-5822CEF8A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5375" y="2099822"/>
              <a:ext cx="473633" cy="49556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3BD2365-3904-AD4D-811F-B9E3B4732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6451" y="2099822"/>
              <a:ext cx="473633" cy="49556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DA3694D-5DC3-8342-9429-A5C946F57AA5}"/>
              </a:ext>
            </a:extLst>
          </p:cNvPr>
          <p:cNvGrpSpPr/>
          <p:nvPr/>
        </p:nvGrpSpPr>
        <p:grpSpPr>
          <a:xfrm>
            <a:off x="1525375" y="3977614"/>
            <a:ext cx="2622848" cy="508343"/>
            <a:chOff x="1525375" y="3977614"/>
            <a:chExt cx="2622848" cy="50834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062F073-5DD3-5647-84F7-2D82FB849787}"/>
                </a:ext>
              </a:extLst>
            </p:cNvPr>
            <p:cNvGrpSpPr/>
            <p:nvPr/>
          </p:nvGrpSpPr>
          <p:grpSpPr>
            <a:xfrm>
              <a:off x="2410084" y="3983384"/>
              <a:ext cx="884709" cy="495565"/>
              <a:chOff x="1525375" y="2099822"/>
              <a:chExt cx="884709" cy="49556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2F2DE08-01C4-D24B-85E6-DD5733D34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5375" y="2099822"/>
                <a:ext cx="473633" cy="495565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43518747-6BDE-5F45-AEDC-E2B4479697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6451" y="2099822"/>
                <a:ext cx="473633" cy="495565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20C87DC-AA8B-0A44-A184-321ECC0F8F27}"/>
                </a:ext>
              </a:extLst>
            </p:cNvPr>
            <p:cNvGrpSpPr/>
            <p:nvPr/>
          </p:nvGrpSpPr>
          <p:grpSpPr>
            <a:xfrm>
              <a:off x="1525375" y="3977614"/>
              <a:ext cx="884709" cy="495565"/>
              <a:chOff x="1525375" y="2099822"/>
              <a:chExt cx="884709" cy="49556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588681A-947E-4548-AC0C-3634D21125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5375" y="2099822"/>
                <a:ext cx="473633" cy="495565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F4A77E33-2F59-A349-9BB5-F35EDAD8B3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6451" y="2099822"/>
                <a:ext cx="473633" cy="495565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0E73413-0531-AC42-AE90-603F2A630CFB}"/>
                </a:ext>
              </a:extLst>
            </p:cNvPr>
            <p:cNvGrpSpPr/>
            <p:nvPr/>
          </p:nvGrpSpPr>
          <p:grpSpPr>
            <a:xfrm>
              <a:off x="3263514" y="3990392"/>
              <a:ext cx="884709" cy="495565"/>
              <a:chOff x="1525375" y="2099822"/>
              <a:chExt cx="884709" cy="49556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EBB4D33-DCB2-E542-92D0-8658BCB157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5375" y="2099822"/>
                <a:ext cx="473633" cy="49556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5D7A6517-7BF0-0A46-AA96-CD13158044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6451" y="2099822"/>
                <a:ext cx="473633" cy="495565"/>
              </a:xfrm>
              <a:prstGeom prst="rect">
                <a:avLst/>
              </a:prstGeom>
            </p:spPr>
          </p:pic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2FB003C-2155-F742-B022-1336EBCD0A7A}"/>
              </a:ext>
            </a:extLst>
          </p:cNvPr>
          <p:cNvGrpSpPr/>
          <p:nvPr/>
        </p:nvGrpSpPr>
        <p:grpSpPr>
          <a:xfrm>
            <a:off x="1525375" y="5788620"/>
            <a:ext cx="5230419" cy="508343"/>
            <a:chOff x="1525375" y="5788620"/>
            <a:chExt cx="5230419" cy="50834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5802E5F-192F-7944-A4A4-7015D30BEEC9}"/>
                </a:ext>
              </a:extLst>
            </p:cNvPr>
            <p:cNvGrpSpPr/>
            <p:nvPr/>
          </p:nvGrpSpPr>
          <p:grpSpPr>
            <a:xfrm>
              <a:off x="1525375" y="5788620"/>
              <a:ext cx="2622848" cy="508343"/>
              <a:chOff x="1525375" y="3977614"/>
              <a:chExt cx="2622848" cy="508343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EFFC2234-3C64-CA4B-B327-929C3B02457A}"/>
                  </a:ext>
                </a:extLst>
              </p:cNvPr>
              <p:cNvGrpSpPr/>
              <p:nvPr/>
            </p:nvGrpSpPr>
            <p:grpSpPr>
              <a:xfrm>
                <a:off x="2410084" y="3983384"/>
                <a:ext cx="884709" cy="495565"/>
                <a:chOff x="1525375" y="2099822"/>
                <a:chExt cx="884709" cy="495565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836306B4-3CBD-F247-BE08-866329B2F4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E6701837-76F2-2447-89E3-66B297C3AC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800931A-3F04-204F-A52A-0557BAE70B43}"/>
                  </a:ext>
                </a:extLst>
              </p:cNvPr>
              <p:cNvGrpSpPr/>
              <p:nvPr/>
            </p:nvGrpSpPr>
            <p:grpSpPr>
              <a:xfrm>
                <a:off x="1525375" y="3977614"/>
                <a:ext cx="884709" cy="495565"/>
                <a:chOff x="1525375" y="2099822"/>
                <a:chExt cx="884709" cy="495565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5252F2E7-335E-7E4C-A674-464C6714AD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E9944C21-20AA-4848-B64B-2DF2EE63F1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12A39E1-AE20-D546-BFCA-C57C9004A600}"/>
                  </a:ext>
                </a:extLst>
              </p:cNvPr>
              <p:cNvGrpSpPr/>
              <p:nvPr/>
            </p:nvGrpSpPr>
            <p:grpSpPr>
              <a:xfrm>
                <a:off x="3263514" y="3990392"/>
                <a:ext cx="884709" cy="495565"/>
                <a:chOff x="1525375" y="2099822"/>
                <a:chExt cx="884709" cy="495565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7211B66C-772C-F54D-A2D1-D1A5CBA8BF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D82641FC-4B4A-6C48-9934-36DD85A0EF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F78DD8F-5F78-D04B-B143-53ADEDC17DF1}"/>
                </a:ext>
              </a:extLst>
            </p:cNvPr>
            <p:cNvGrpSpPr/>
            <p:nvPr/>
          </p:nvGrpSpPr>
          <p:grpSpPr>
            <a:xfrm>
              <a:off x="4132946" y="5788620"/>
              <a:ext cx="2622848" cy="508343"/>
              <a:chOff x="1525375" y="3977614"/>
              <a:chExt cx="2622848" cy="508343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BCC57C0-3D69-3942-823C-43317F6BE13C}"/>
                  </a:ext>
                </a:extLst>
              </p:cNvPr>
              <p:cNvGrpSpPr/>
              <p:nvPr/>
            </p:nvGrpSpPr>
            <p:grpSpPr>
              <a:xfrm>
                <a:off x="2410084" y="3983384"/>
                <a:ext cx="884709" cy="495565"/>
                <a:chOff x="1525375" y="2099822"/>
                <a:chExt cx="884709" cy="495565"/>
              </a:xfrm>
            </p:grpSpPr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6B8547CC-FE78-8047-81B2-0BE72CFD93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CDA7A907-B37D-8B4A-8276-4CE9C6760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5F9A53B-71BD-BF46-944C-EDB9E2BABABC}"/>
                  </a:ext>
                </a:extLst>
              </p:cNvPr>
              <p:cNvGrpSpPr/>
              <p:nvPr/>
            </p:nvGrpSpPr>
            <p:grpSpPr>
              <a:xfrm>
                <a:off x="1525375" y="3977614"/>
                <a:ext cx="884709" cy="495565"/>
                <a:chOff x="1525375" y="2099822"/>
                <a:chExt cx="884709" cy="495565"/>
              </a:xfrm>
            </p:grpSpPr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564030B9-6E01-E14C-95C3-581641DCF6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D5F3A2F6-44D9-824E-8CF6-62D06641AD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C49353A-2D77-ED4B-AE29-4A923C928DA4}"/>
                  </a:ext>
                </a:extLst>
              </p:cNvPr>
              <p:cNvGrpSpPr/>
              <p:nvPr/>
            </p:nvGrpSpPr>
            <p:grpSpPr>
              <a:xfrm>
                <a:off x="3263514" y="3990392"/>
                <a:ext cx="884709" cy="495565"/>
                <a:chOff x="1525375" y="2099822"/>
                <a:chExt cx="884709" cy="495565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034AED95-9570-2447-BA80-2284A3ACC8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375" y="2099822"/>
                  <a:ext cx="473633" cy="495565"/>
                </a:xfrm>
                <a:prstGeom prst="rect">
                  <a:avLst/>
                </a:prstGeom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8F54CC88-24E3-B845-9DFF-F8A3E3C841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36451" y="2099822"/>
                  <a:ext cx="473633" cy="495565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9" name="Rectangle 48"/>
          <p:cNvSpPr/>
          <p:nvPr/>
        </p:nvSpPr>
        <p:spPr>
          <a:xfrm>
            <a:off x="1" y="6412142"/>
            <a:ext cx="9171154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55371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" y="6412142"/>
            <a:ext cx="9171154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E84F34-6E7C-CC4E-868C-5D553955D088}"/>
              </a:ext>
            </a:extLst>
          </p:cNvPr>
          <p:cNvSpPr/>
          <p:nvPr/>
        </p:nvSpPr>
        <p:spPr>
          <a:xfrm>
            <a:off x="541737" y="1213867"/>
            <a:ext cx="3849839" cy="380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9A3853-3E2A-604A-9B09-AE30CF7B4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911" y="225275"/>
            <a:ext cx="8229600" cy="746374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bg1"/>
                </a:solidFill>
              </a:rPr>
              <a:t>Qui fait Quoi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C430A-BE2F-F04C-99A7-F7E683754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170" y="2761862"/>
            <a:ext cx="3107694" cy="901762"/>
          </a:xfrm>
        </p:spPr>
        <p:txBody>
          <a:bodyPr/>
          <a:lstStyle/>
          <a:p>
            <a:pPr marL="0" lvl="0" indent="0" algn="ctr">
              <a:spcBef>
                <a:spcPts val="640"/>
              </a:spcBef>
              <a:buNone/>
            </a:pPr>
            <a:r>
              <a:rPr lang="fr-FR" sz="4400" dirty="0"/>
              <a:t>SCOLAIRE</a:t>
            </a:r>
          </a:p>
          <a:p>
            <a:pPr marL="0" lvl="0" indent="0" algn="ctr">
              <a:spcBef>
                <a:spcPts val="640"/>
              </a:spcBef>
              <a:buNone/>
            </a:pP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31B72-D89C-7A4C-BD81-61EAA01A34C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34620" y="1566770"/>
            <a:ext cx="4038600" cy="2903560"/>
          </a:xfrm>
        </p:spPr>
        <p:txBody>
          <a:bodyPr/>
          <a:lstStyle/>
          <a:p>
            <a:pPr marL="50800" indent="0">
              <a:buNone/>
            </a:pPr>
            <a:endParaRPr lang="fr-FR" dirty="0"/>
          </a:p>
          <a:p>
            <a:pPr marL="50800" indent="0">
              <a:buNone/>
            </a:pPr>
            <a:endParaRPr lang="fr-FR" dirty="0"/>
          </a:p>
          <a:p>
            <a:pPr marL="50800" indent="0">
              <a:buNone/>
            </a:pPr>
            <a:endParaRPr lang="fr-FR" dirty="0"/>
          </a:p>
          <a:p>
            <a:pPr marL="50800" indent="0">
              <a:buNone/>
            </a:pPr>
            <a:r>
              <a:rPr lang="fr-FR" dirty="0"/>
              <a:t>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CA4E53-D34A-0D4D-8974-32BCF1152A7D}"/>
              </a:ext>
            </a:extLst>
          </p:cNvPr>
          <p:cNvSpPr/>
          <p:nvPr/>
        </p:nvSpPr>
        <p:spPr>
          <a:xfrm>
            <a:off x="4385889" y="1190880"/>
            <a:ext cx="3811659" cy="38061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C91A36-0F10-4148-9B7D-EEFCD46B6046}"/>
              </a:ext>
            </a:extLst>
          </p:cNvPr>
          <p:cNvSpPr/>
          <p:nvPr/>
        </p:nvSpPr>
        <p:spPr>
          <a:xfrm>
            <a:off x="2243445" y="3920312"/>
            <a:ext cx="4488873" cy="24054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612000" rIns="0" bIns="0" rtlCol="0" anchor="ctr">
            <a:spAutoFit/>
          </a:bodyPr>
          <a:lstStyle/>
          <a:p>
            <a:pPr algn="ctr"/>
            <a:endParaRPr lang="fr-FR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BCD407-26AE-9C44-AF34-41EB87A4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076" y="2055806"/>
            <a:ext cx="2748480" cy="5420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583CF4-0711-0A4C-A06F-F5046C94C896}"/>
              </a:ext>
            </a:extLst>
          </p:cNvPr>
          <p:cNvSpPr txBox="1"/>
          <p:nvPr/>
        </p:nvSpPr>
        <p:spPr>
          <a:xfrm>
            <a:off x="4424052" y="2878052"/>
            <a:ext cx="3811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EXTRA SCOLAIRE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77326B-FB48-9C4C-A7CE-BA3909B51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414" y="4430245"/>
            <a:ext cx="1844934" cy="363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15E6FE-1640-DB4C-A27C-0141F867A676}"/>
              </a:ext>
            </a:extLst>
          </p:cNvPr>
          <p:cNvSpPr txBox="1"/>
          <p:nvPr/>
        </p:nvSpPr>
        <p:spPr>
          <a:xfrm>
            <a:off x="2243445" y="4910787"/>
            <a:ext cx="4488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BIEN-ÊTRE DE VOS ENFANTS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11D72D4-E1A2-974A-B817-EA43FE15D8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85" y="2043452"/>
            <a:ext cx="2548142" cy="5711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FCE89A-848C-A24C-8162-A905F1804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72" y="5529924"/>
            <a:ext cx="1844934" cy="41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0560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135091-8BE7-5F4E-9F62-2DDA04C0E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7743"/>
            <a:ext cx="1959429" cy="3048000"/>
          </a:xfrm>
          <a:prstGeom prst="rect">
            <a:avLst/>
          </a:prstGeom>
        </p:spPr>
      </p:pic>
      <p:sp>
        <p:nvSpPr>
          <p:cNvPr id="96" name="Google Shape;96;p14"/>
          <p:cNvSpPr txBox="1"/>
          <p:nvPr/>
        </p:nvSpPr>
        <p:spPr>
          <a:xfrm>
            <a:off x="1828800" y="1812472"/>
            <a:ext cx="7315200" cy="504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fr-FR" sz="2800" b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Une association de parents d’élèves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reconnue d’utilité publique en Juillet 2018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8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 présente aux élections le </a:t>
            </a:r>
            <a:r>
              <a:rPr lang="fr-FR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9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Octobre 2020</a:t>
            </a:r>
            <a:endParaRPr lang="fr-FR" sz="2800" b="1" i="0" u="none" strike="noStrike" cap="none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une association avec des particularités …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4" descr="Une image contenant capture d’écran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9144000" cy="21227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" y="6412142"/>
            <a:ext cx="9171154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750" y="452272"/>
            <a:ext cx="4004103" cy="89747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" y="6412142"/>
            <a:ext cx="9171154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3A6CCB-1205-1C4E-956B-24CBE5919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02"/>
          <a:stretch/>
        </p:blipFill>
        <p:spPr>
          <a:xfrm>
            <a:off x="5013396" y="1245626"/>
            <a:ext cx="1912769" cy="1997713"/>
          </a:xfrm>
          <a:prstGeom prst="rect">
            <a:avLst/>
          </a:prstGeom>
        </p:spPr>
      </p:pic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701641" y="102626"/>
            <a:ext cx="71205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>
                <a:solidFill>
                  <a:schemeClr val="bg1"/>
                </a:solidFill>
              </a:rPr>
              <a:t>PARTICULARITES d’</a:t>
            </a:r>
            <a:r>
              <a:rPr lang="fr-FR" dirty="0" err="1">
                <a:solidFill>
                  <a:schemeClr val="bg1"/>
                </a:solidFill>
              </a:rPr>
              <a:t>Apelevia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293915" y="1537615"/>
            <a:ext cx="8311242" cy="4683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buSzPts val="2380"/>
            </a:pPr>
            <a:r>
              <a:rPr lang="fr-FR" sz="2400" b="1" dirty="0"/>
              <a:t>Une</a:t>
            </a:r>
            <a:r>
              <a:rPr lang="fr-FR" sz="2400" dirty="0"/>
              <a:t> </a:t>
            </a:r>
            <a:r>
              <a:rPr lang="fr-FR" sz="2400" b="1" dirty="0">
                <a:solidFill>
                  <a:schemeClr val="tx1"/>
                </a:solidFill>
              </a:rPr>
              <a:t>Association indépendante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ts val="2380"/>
              <a:buNone/>
            </a:pPr>
            <a:r>
              <a:rPr lang="fr-FR" sz="2400" b="1" dirty="0">
                <a:solidFill>
                  <a:schemeClr val="tx1"/>
                </a:solidFill>
              </a:rPr>
              <a:t>     </a:t>
            </a:r>
            <a:r>
              <a:rPr lang="fr-FR" sz="2400" dirty="0">
                <a:solidFill>
                  <a:schemeClr val="tx1"/>
                </a:solidFill>
              </a:rPr>
              <a:t>travaille avec 2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établissements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ts val="2380"/>
              <a:buNone/>
            </a:pPr>
            <a:r>
              <a:rPr lang="fr-FR" sz="2400" dirty="0"/>
              <a:t> </a:t>
            </a:r>
          </a:p>
          <a:p>
            <a:pPr marL="342900" lvl="0" indent="-342900">
              <a:lnSpc>
                <a:spcPct val="90000"/>
              </a:lnSpc>
              <a:spcBef>
                <a:spcPts val="476"/>
              </a:spcBef>
              <a:buSzPts val="2380"/>
            </a:pPr>
            <a:r>
              <a:rPr lang="fr-FR" sz="2400" dirty="0"/>
              <a:t>Budget propre et maîtrisé  !    </a:t>
            </a:r>
          </a:p>
          <a:p>
            <a:pPr marL="0" lvl="0" indent="0">
              <a:lnSpc>
                <a:spcPct val="90000"/>
              </a:lnSpc>
              <a:spcBef>
                <a:spcPts val="476"/>
              </a:spcBef>
              <a:buSzPts val="2380"/>
              <a:buNone/>
            </a:pPr>
            <a:r>
              <a:rPr lang="fr-FR" sz="2400" dirty="0"/>
              <a:t>     </a:t>
            </a:r>
            <a:r>
              <a:rPr lang="fr-FR" sz="2400" b="1" dirty="0"/>
              <a:t>+ de 80% de vos cotisations consacrés aux projets des élèves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SzPts val="2380"/>
            </a:pPr>
            <a:endParaRPr lang="fr-FR" sz="2400" dirty="0"/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SzPts val="2380"/>
            </a:pPr>
            <a:r>
              <a:rPr lang="fr-FR" sz="2400" dirty="0"/>
              <a:t>Forte connaissance des spécificités du </a:t>
            </a:r>
            <a:r>
              <a:rPr lang="fr-FR" sz="2400" b="1" dirty="0"/>
              <a:t>cursus OIB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ts val="2380"/>
              <a:buNone/>
            </a:pPr>
            <a:endParaRPr lang="fr-FR" sz="2400" b="1" dirty="0"/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SzPts val="2380"/>
            </a:pPr>
            <a:r>
              <a:rPr lang="fr-FR" sz="2400" dirty="0"/>
              <a:t>Equipe de parents </a:t>
            </a:r>
            <a:r>
              <a:rPr lang="fr-FR" sz="2400" b="1" dirty="0"/>
              <a:t>bénévoles et dynamiques, qui cherche constamment à initier les améliorations</a:t>
            </a:r>
            <a:endParaRPr lang="fr-FR" sz="2400" dirty="0"/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SzPts val="2380"/>
            </a:pPr>
            <a:endParaRPr lang="fr-FR"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SzPts val="2380"/>
              <a:buNone/>
            </a:pPr>
            <a:r>
              <a:rPr lang="fr-FR" b="1" dirty="0">
                <a:solidFill>
                  <a:srgbClr val="FF0000"/>
                </a:solidFill>
              </a:rPr>
              <a:t>    </a:t>
            </a:r>
            <a:r>
              <a:rPr lang="fr-FR" sz="4000" b="1" dirty="0">
                <a:solidFill>
                  <a:srgbClr val="C00000"/>
                </a:solidFill>
              </a:rPr>
              <a:t>We get the job done </a:t>
            </a:r>
            <a:r>
              <a:rPr lang="fr-FR" sz="4000" dirty="0">
                <a:solidFill>
                  <a:srgbClr val="C00000"/>
                </a:solidFill>
              </a:rPr>
              <a:t>!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ts val="2380"/>
              <a:buNone/>
            </a:pPr>
            <a:r>
              <a:rPr lang="fr-FR" sz="2400" dirty="0"/>
              <a:t>   </a:t>
            </a:r>
          </a:p>
          <a:p>
            <a:pPr marL="0" lvl="0" indent="0" algn="l" rtl="0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lang="fr-FR" sz="2400" dirty="0"/>
          </a:p>
          <a:p>
            <a:pPr marL="0" indent="0">
              <a:lnSpc>
                <a:spcPct val="90000"/>
              </a:lnSpc>
              <a:spcBef>
                <a:spcPts val="476"/>
              </a:spcBef>
              <a:buSzPts val="2380"/>
              <a:buNone/>
            </a:pPr>
            <a:endParaRPr lang="fr-FR" sz="2400" dirty="0"/>
          </a:p>
          <a:p>
            <a:pPr marL="0" lvl="0" indent="0" algn="l" rtl="0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lang="fr-FR" sz="2380" dirty="0"/>
          </a:p>
          <a:p>
            <a:pPr marL="0" lvl="0" indent="0" algn="l" rtl="0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lang="fr-FR" sz="2380" dirty="0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" y="6412142"/>
            <a:ext cx="9171154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701641" y="12093"/>
            <a:ext cx="5638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fr-FR" sz="3959" dirty="0">
                <a:solidFill>
                  <a:schemeClr val="bg1"/>
                </a:solidFill>
              </a:rPr>
              <a:t>Notre Rôle au lycée</a:t>
            </a:r>
            <a:endParaRPr sz="2790" dirty="0">
              <a:highlight>
                <a:srgbClr val="FFFF00"/>
              </a:highlight>
            </a:endParaRPr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272954" y="2115403"/>
            <a:ext cx="8679977" cy="420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0"/>
              <a:buNone/>
            </a:pPr>
            <a:r>
              <a:rPr lang="fr-FR" dirty="0">
                <a:solidFill>
                  <a:schemeClr val="tx1"/>
                </a:solidFill>
              </a:rPr>
              <a:t>Dans les Instances </a:t>
            </a:r>
            <a:r>
              <a:rPr lang="fr-FR" dirty="0"/>
              <a:t>:</a:t>
            </a:r>
          </a:p>
          <a:p>
            <a:pPr marL="742950" lvl="1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0"/>
              <a:buNone/>
            </a:pPr>
            <a:endParaRPr dirty="0"/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r>
              <a:rPr lang="fr-FR" sz="2400" dirty="0"/>
              <a:t>Conseil d’Administration</a:t>
            </a:r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endParaRPr sz="2400" dirty="0"/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r>
              <a:rPr lang="fr-FR" sz="2400" dirty="0"/>
              <a:t>Conseil International</a:t>
            </a:r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endParaRPr sz="2400" dirty="0"/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r>
              <a:rPr lang="fr-FR" sz="2400" dirty="0"/>
              <a:t>Conseil de Classe = Parents délégués de classe </a:t>
            </a:r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endParaRPr sz="2400" dirty="0"/>
          </a:p>
          <a:p>
            <a:pPr marL="1257300" lvl="2" indent="-342900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r>
              <a:rPr lang="fr-FR" sz="2400" dirty="0"/>
              <a:t>Commissions 	</a:t>
            </a:r>
            <a:r>
              <a:rPr lang="fr-FR" sz="2200" dirty="0"/>
              <a:t>Conseil de Discipline</a:t>
            </a:r>
          </a:p>
          <a:p>
            <a:pPr marL="1371600" lvl="3" indent="0">
              <a:lnSpc>
                <a:spcPct val="80000"/>
              </a:lnSpc>
              <a:spcBef>
                <a:spcPts val="310"/>
              </a:spcBef>
              <a:buSzPts val="1550"/>
              <a:buNone/>
            </a:pPr>
            <a:r>
              <a:rPr lang="fr-FR" sz="2200" dirty="0"/>
              <a:t>			Commission Vie Lycéenne </a:t>
            </a:r>
          </a:p>
          <a:p>
            <a:pPr marL="1371600" lvl="3" indent="0">
              <a:lnSpc>
                <a:spcPct val="80000"/>
              </a:lnSpc>
              <a:spcBef>
                <a:spcPts val="310"/>
              </a:spcBef>
              <a:buSzPts val="1550"/>
              <a:buNone/>
            </a:pPr>
            <a:r>
              <a:rPr lang="fr-FR" sz="2200" dirty="0"/>
              <a:t>			CESC </a:t>
            </a:r>
          </a:p>
          <a:p>
            <a:pPr marL="1371600" lvl="3" indent="0">
              <a:lnSpc>
                <a:spcPct val="80000"/>
              </a:lnSpc>
              <a:spcBef>
                <a:spcPts val="310"/>
              </a:spcBef>
              <a:buSzPts val="1550"/>
              <a:buNone/>
            </a:pPr>
            <a:r>
              <a:rPr lang="fr-FR" sz="2200" dirty="0"/>
              <a:t>			Cantine </a:t>
            </a:r>
          </a:p>
          <a:p>
            <a:pPr marL="1371600" lvl="3" indent="0">
              <a:lnSpc>
                <a:spcPct val="80000"/>
              </a:lnSpc>
              <a:spcBef>
                <a:spcPts val="310"/>
              </a:spcBef>
              <a:buSzPts val="1550"/>
              <a:buNone/>
            </a:pPr>
            <a:r>
              <a:rPr lang="fr-FR" sz="2200" dirty="0"/>
              <a:t>			E3D – Projets d’éco délégués</a:t>
            </a:r>
          </a:p>
          <a:p>
            <a:pPr marL="1714500" lvl="3">
              <a:lnSpc>
                <a:spcPct val="80000"/>
              </a:lnSpc>
              <a:spcBef>
                <a:spcPts val="310"/>
              </a:spcBef>
              <a:buSzPts val="1550"/>
              <a:buFont typeface="Wingdings" pitchFamily="2" charset="2"/>
              <a:buChar char="ü"/>
            </a:pPr>
            <a:endParaRPr sz="2200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endParaRPr dirty="0">
              <a:solidFill>
                <a:srgbClr val="C00000"/>
              </a:solidFill>
            </a:endParaRPr>
          </a:p>
          <a:p>
            <a:pPr marL="742950" lvl="1" indent="-167640" algn="l" rtl="0">
              <a:lnSpc>
                <a:spcPct val="8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Font typeface="Arial"/>
              <a:buNone/>
            </a:pPr>
            <a:endParaRPr sz="1860" dirty="0"/>
          </a:p>
          <a:p>
            <a:pPr marL="1143000" lvl="2" indent="-228600" algn="l" rtl="0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50"/>
              <a:buNone/>
            </a:pPr>
            <a:endParaRPr sz="1550" dirty="0"/>
          </a:p>
        </p:txBody>
      </p:sp>
      <p:pic>
        <p:nvPicPr>
          <p:cNvPr id="1026" name="Picture 2" descr="Meeting, Business, Brainstorming, Brainstorm">
            <a:extLst>
              <a:ext uri="{FF2B5EF4-FFF2-40B4-BE49-F238E27FC236}">
                <a16:creationId xmlns:a16="http://schemas.microsoft.com/office/drawing/2014/main" id="{D6563F20-1DF9-404A-9B37-8DE7633C1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17" y="1247273"/>
            <a:ext cx="3603847" cy="261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11;p16"/>
          <p:cNvSpPr txBox="1">
            <a:spLocks/>
          </p:cNvSpPr>
          <p:nvPr/>
        </p:nvSpPr>
        <p:spPr>
          <a:xfrm>
            <a:off x="709188" y="1154044"/>
            <a:ext cx="315623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3959"/>
            </a:pPr>
            <a:r>
              <a:rPr lang="fr-FR" sz="3600" b="1" dirty="0">
                <a:solidFill>
                  <a:srgbClr val="C00000"/>
                </a:solidFill>
              </a:rPr>
              <a:t>Représentation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7154" y="0"/>
            <a:ext cx="9171154" cy="115404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27153" y="6412142"/>
            <a:ext cx="9198308" cy="46394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Meeting, Talk, Entertainment, Together, Cooperation">
            <a:extLst>
              <a:ext uri="{FF2B5EF4-FFF2-40B4-BE49-F238E27FC236}">
                <a16:creationId xmlns:a16="http://schemas.microsoft.com/office/drawing/2014/main" id="{78273C83-9626-E44F-80BE-D01E8FF9B5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4" b="13145"/>
          <a:stretch/>
        </p:blipFill>
        <p:spPr bwMode="auto">
          <a:xfrm>
            <a:off x="5061857" y="1539089"/>
            <a:ext cx="3786536" cy="24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699377" y="38274"/>
            <a:ext cx="5638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fr-FR" sz="3959" dirty="0">
                <a:solidFill>
                  <a:schemeClr val="bg1"/>
                </a:solidFill>
              </a:rPr>
              <a:t>Notre Rôle au lycée</a:t>
            </a:r>
            <a:endParaRPr sz="279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533400" y="1951629"/>
            <a:ext cx="4712996" cy="3166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dirty="0"/>
              <a:t>la Direction </a:t>
            </a:r>
          </a:p>
          <a:p>
            <a:pPr marL="457200" lvl="1" indent="0">
              <a:lnSpc>
                <a:spcPct val="80000"/>
              </a:lnSpc>
              <a:spcBef>
                <a:spcPts val="372"/>
              </a:spcBef>
              <a:buSzPts val="1860"/>
              <a:buNone/>
            </a:pPr>
            <a:endParaRPr lang="fr-FR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dirty="0"/>
              <a:t>la Gestion </a:t>
            </a:r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endParaRPr lang="fr-FR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dirty="0"/>
              <a:t>la Coordinatrice de la Section</a:t>
            </a:r>
          </a:p>
          <a:p>
            <a:pPr marL="457200" lvl="1" indent="0">
              <a:lnSpc>
                <a:spcPct val="80000"/>
              </a:lnSpc>
              <a:spcBef>
                <a:spcPts val="372"/>
              </a:spcBef>
              <a:buSzPts val="1860"/>
              <a:buNone/>
            </a:pPr>
            <a:r>
              <a:rPr lang="fr-FR" dirty="0"/>
              <a:t>			</a:t>
            </a:r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dirty="0"/>
              <a:t>les professeurs	</a:t>
            </a:r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endParaRPr lang="fr-FR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dirty="0"/>
              <a:t>les projets des élèves 			</a:t>
            </a:r>
          </a:p>
          <a:p>
            <a:pPr marL="800100" lvl="1" indent="-342900" algn="l" rtl="0">
              <a:lnSpc>
                <a:spcPct val="80000"/>
              </a:lnSpc>
              <a:spcBef>
                <a:spcPts val="372"/>
              </a:spcBef>
              <a:spcAft>
                <a:spcPts val="0"/>
              </a:spcAft>
              <a:buClr>
                <a:schemeClr val="dk1"/>
              </a:buClr>
              <a:buSzPts val="1860"/>
              <a:buFont typeface="Wingdings" pitchFamily="2" charset="2"/>
              <a:buChar char="ü"/>
            </a:pPr>
            <a:endParaRPr dirty="0"/>
          </a:p>
          <a:p>
            <a:pPr marL="1143000" lvl="2" indent="-228600" algn="l" rtl="0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550"/>
              <a:buNone/>
            </a:pPr>
            <a:endParaRPr sz="15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9CAFB4-BFB7-C145-BD30-D4A9D34DC3CF}"/>
              </a:ext>
            </a:extLst>
          </p:cNvPr>
          <p:cNvSpPr txBox="1"/>
          <p:nvPr/>
        </p:nvSpPr>
        <p:spPr>
          <a:xfrm>
            <a:off x="4585649" y="4468932"/>
            <a:ext cx="4763068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sz="2400" dirty="0"/>
              <a:t>la mairie </a:t>
            </a:r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endParaRPr lang="fr-FR" sz="2400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sz="2400" dirty="0"/>
              <a:t>le rectorat</a:t>
            </a:r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endParaRPr lang="fr-FR" sz="2400" dirty="0"/>
          </a:p>
          <a:p>
            <a:pPr marL="800100" lvl="1" indent="-342900">
              <a:lnSpc>
                <a:spcPct val="80000"/>
              </a:lnSpc>
              <a:spcBef>
                <a:spcPts val="372"/>
              </a:spcBef>
              <a:buSzPts val="1860"/>
              <a:buFont typeface="Wingdings" pitchFamily="2" charset="2"/>
              <a:buChar char="ü"/>
            </a:pPr>
            <a:r>
              <a:rPr lang="fr-FR" sz="2400" dirty="0"/>
              <a:t>les transports</a:t>
            </a:r>
          </a:p>
        </p:txBody>
      </p:sp>
      <p:sp>
        <p:nvSpPr>
          <p:cNvPr id="11" name="Google Shape;111;p16"/>
          <p:cNvSpPr txBox="1">
            <a:spLocks/>
          </p:cNvSpPr>
          <p:nvPr/>
        </p:nvSpPr>
        <p:spPr>
          <a:xfrm>
            <a:off x="959536" y="1022314"/>
            <a:ext cx="289675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3959"/>
            </a:pPr>
            <a:r>
              <a:rPr lang="fr-FR" sz="3600" b="1" dirty="0">
                <a:solidFill>
                  <a:srgbClr val="C00000"/>
                </a:solidFill>
              </a:rPr>
              <a:t>Interface avec </a:t>
            </a:r>
          </a:p>
        </p:txBody>
      </p:sp>
    </p:spTree>
    <p:extLst>
      <p:ext uri="{BB962C8B-B14F-4D97-AF65-F5344CB8AC3E}">
        <p14:creationId xmlns:p14="http://schemas.microsoft.com/office/powerpoint/2010/main" val="186061532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71154" cy="8638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90" dirty="0">
                <a:solidFill>
                  <a:schemeClr val="bg1"/>
                </a:solidFill>
              </a:rPr>
              <a:t>  JOB DONE 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21" y="6549237"/>
            <a:ext cx="9166633" cy="3268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5E7A510-B126-2441-A6CE-E4771B9E03F1}"/>
              </a:ext>
            </a:extLst>
          </p:cNvPr>
          <p:cNvSpPr/>
          <p:nvPr/>
        </p:nvSpPr>
        <p:spPr>
          <a:xfrm>
            <a:off x="2161826" y="3495761"/>
            <a:ext cx="1908859" cy="2274416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Absences professeurs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alerte,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suit jusqu’aux solutions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1618EA8-4319-6546-A82E-634E1D7B687A}"/>
              </a:ext>
            </a:extLst>
          </p:cNvPr>
          <p:cNvSpPr/>
          <p:nvPr/>
        </p:nvSpPr>
        <p:spPr>
          <a:xfrm>
            <a:off x="50462" y="3546606"/>
            <a:ext cx="2018910" cy="1727427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bulletins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repris suite à la grève des professeurs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54ECAC-7E67-8C4B-B462-B69DE7553BF0}"/>
              </a:ext>
            </a:extLst>
          </p:cNvPr>
          <p:cNvSpPr txBox="1"/>
          <p:nvPr/>
        </p:nvSpPr>
        <p:spPr>
          <a:xfrm>
            <a:off x="1076575" y="-728166"/>
            <a:ext cx="740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2CFB5F3-E84A-A446-8E18-478E463810B4}"/>
              </a:ext>
            </a:extLst>
          </p:cNvPr>
          <p:cNvSpPr/>
          <p:nvPr/>
        </p:nvSpPr>
        <p:spPr>
          <a:xfrm>
            <a:off x="4474289" y="2835487"/>
            <a:ext cx="3945365" cy="1862808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Surveillants</a:t>
            </a:r>
            <a:r>
              <a:rPr lang="fr-FR" sz="2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lettres, des réunions, le député, le rectorat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Un nombre suffisant de surveillants maintenu </a:t>
            </a:r>
            <a:endParaRPr lang="fr-FR" sz="2400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4EE8B3D-26C9-4347-97BB-B1E9F43181C3}"/>
              </a:ext>
            </a:extLst>
          </p:cNvPr>
          <p:cNvSpPr/>
          <p:nvPr/>
        </p:nvSpPr>
        <p:spPr>
          <a:xfrm>
            <a:off x="3884691" y="1037394"/>
            <a:ext cx="4655127" cy="1649718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 19 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Réunions avec la direction, sondage des parents,   informations pendant la période d’enseignement à distance 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90B5430-1EA3-7D41-86F0-DC64EAF0FBBD}"/>
              </a:ext>
            </a:extLst>
          </p:cNvPr>
          <p:cNvSpPr/>
          <p:nvPr/>
        </p:nvSpPr>
        <p:spPr>
          <a:xfrm>
            <a:off x="4931489" y="4877092"/>
            <a:ext cx="1908859" cy="1493347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l’accueil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dimanche maintenu !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1DFC844-4D2E-2549-B854-49A9CEF8087B}"/>
              </a:ext>
            </a:extLst>
          </p:cNvPr>
          <p:cNvSpPr/>
          <p:nvPr/>
        </p:nvSpPr>
        <p:spPr>
          <a:xfrm>
            <a:off x="7071348" y="4846670"/>
            <a:ext cx="1855406" cy="1390366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Cantine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Paiement au ticket, Commission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BAC056B-EF7B-FD44-BD00-A0DD6A5C62E0}"/>
              </a:ext>
            </a:extLst>
          </p:cNvPr>
          <p:cNvSpPr/>
          <p:nvPr/>
        </p:nvSpPr>
        <p:spPr>
          <a:xfrm>
            <a:off x="373432" y="1302022"/>
            <a:ext cx="2774549" cy="2055205"/>
          </a:xfrm>
          <a:prstGeom prst="roundRect">
            <a:avLst/>
          </a:prstGeom>
          <a:gradFill flip="none" rotWithShape="1">
            <a:gsLst>
              <a:gs pos="93000">
                <a:schemeClr val="accent1">
                  <a:alpha val="10000"/>
                  <a:lumMod val="0"/>
                  <a:lumOff val="100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15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Réforme du Bac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Organisation de présentations ‘spécialités’ par les enseignants</a:t>
            </a:r>
          </a:p>
        </p:txBody>
      </p:sp>
    </p:spTree>
    <p:extLst>
      <p:ext uri="{BB962C8B-B14F-4D97-AF65-F5344CB8AC3E}">
        <p14:creationId xmlns:p14="http://schemas.microsoft.com/office/powerpoint/2010/main" val="4863551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71154" cy="8638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89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JOB DONE !</a:t>
            </a:r>
            <a:endParaRPr lang="fr-FR" sz="389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21" y="6585673"/>
            <a:ext cx="9166633" cy="3065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26D937-BA25-EC46-92D0-E08B70DA0D79}"/>
              </a:ext>
            </a:extLst>
          </p:cNvPr>
          <p:cNvSpPr/>
          <p:nvPr/>
        </p:nvSpPr>
        <p:spPr>
          <a:xfrm>
            <a:off x="2931998" y="1881028"/>
            <a:ext cx="3495897" cy="3419844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4E994E1-1EEC-514E-A46C-DC327034FC3E}"/>
              </a:ext>
            </a:extLst>
          </p:cNvPr>
          <p:cNvSpPr/>
          <p:nvPr/>
        </p:nvSpPr>
        <p:spPr>
          <a:xfrm>
            <a:off x="473250" y="1047317"/>
            <a:ext cx="4390033" cy="1051008"/>
          </a:xfrm>
          <a:prstGeom prst="roundRect">
            <a:avLst/>
          </a:prstGeom>
          <a:gradFill>
            <a:gsLst>
              <a:gs pos="0">
                <a:schemeClr val="accent1">
                  <a:alpha val="10000"/>
                  <a:lumMod val="0"/>
                  <a:lumOff val="10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16000" rIns="216000" bIns="0"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Achat groupé de calculatrices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 familles ont économisé !</a:t>
            </a:r>
            <a:endParaRPr lang="fr-FR" sz="2400" b="1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FCD800C-0D9E-464A-B643-CAE69A9A54BA}"/>
              </a:ext>
            </a:extLst>
          </p:cNvPr>
          <p:cNvSpPr/>
          <p:nvPr/>
        </p:nvSpPr>
        <p:spPr>
          <a:xfrm>
            <a:off x="6488891" y="1219258"/>
            <a:ext cx="2443947" cy="2429035"/>
          </a:xfrm>
          <a:prstGeom prst="roundRect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1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457200" lvl="1" algn="ctr">
              <a:lnSpc>
                <a:spcPct val="80000"/>
              </a:lnSpc>
              <a:spcBef>
                <a:spcPts val="372"/>
              </a:spcBef>
              <a:buSzPts val="1860"/>
            </a:pP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9FB3ACC-4377-3C44-B3AC-FE9E1A4128A0}"/>
              </a:ext>
            </a:extLst>
          </p:cNvPr>
          <p:cNvSpPr/>
          <p:nvPr/>
        </p:nvSpPr>
        <p:spPr>
          <a:xfrm>
            <a:off x="6626056" y="3976255"/>
            <a:ext cx="2135966" cy="2506226"/>
          </a:xfrm>
          <a:prstGeom prst="roundRect">
            <a:avLst/>
          </a:prstGeom>
          <a:gradFill>
            <a:gsLst>
              <a:gs pos="0">
                <a:schemeClr val="accent1">
                  <a:alpha val="10000"/>
                  <a:lumMod val="0"/>
                  <a:lumOff val="10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familles  bien informées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News letters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Web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Emails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Rencontres</a:t>
            </a:r>
          </a:p>
          <a:p>
            <a:pPr algn="ctr"/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2200DD0-3969-2D4C-AF55-662B2691C185}"/>
              </a:ext>
            </a:extLst>
          </p:cNvPr>
          <p:cNvSpPr/>
          <p:nvPr/>
        </p:nvSpPr>
        <p:spPr>
          <a:xfrm>
            <a:off x="110987" y="4556225"/>
            <a:ext cx="2687579" cy="1470434"/>
          </a:xfrm>
          <a:prstGeom prst="roundRect">
            <a:avLst/>
          </a:prstGeom>
          <a:gradFill>
            <a:gsLst>
              <a:gs pos="0">
                <a:schemeClr val="accent1">
                  <a:alpha val="10000"/>
                  <a:lumMod val="0"/>
                  <a:lumOff val="10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Horaires des bus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alignés avec les horaires de sortie 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F9EF63-82EB-D946-9D62-6F3AC35C748D}"/>
              </a:ext>
            </a:extLst>
          </p:cNvPr>
          <p:cNvSpPr txBox="1"/>
          <p:nvPr/>
        </p:nvSpPr>
        <p:spPr>
          <a:xfrm>
            <a:off x="370316" y="562399"/>
            <a:ext cx="1859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216AA5-7085-2C4F-91D4-43296D0F9D98}"/>
              </a:ext>
            </a:extLst>
          </p:cNvPr>
          <p:cNvSpPr/>
          <p:nvPr/>
        </p:nvSpPr>
        <p:spPr>
          <a:xfrm>
            <a:off x="2959408" y="5408204"/>
            <a:ext cx="3344965" cy="1001207"/>
          </a:xfrm>
          <a:prstGeom prst="roundRect">
            <a:avLst/>
          </a:prstGeom>
          <a:gradFill>
            <a:gsLst>
              <a:gs pos="0">
                <a:schemeClr val="accent1">
                  <a:alpha val="10000"/>
                  <a:lumMod val="0"/>
                  <a:lumOff val="100000"/>
                </a:schemeClr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Bal du Bac 2019 !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élèves heureux</a:t>
            </a:r>
          </a:p>
          <a:p>
            <a:pPr algn="ctr"/>
            <a:endParaRPr lang="fr-F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2FE0AC-BA33-244C-9F86-D9A1E87AE1F2}"/>
              </a:ext>
            </a:extLst>
          </p:cNvPr>
          <p:cNvSpPr txBox="1"/>
          <p:nvPr/>
        </p:nvSpPr>
        <p:spPr>
          <a:xfrm>
            <a:off x="1060619" y="-602393"/>
            <a:ext cx="740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F203E4-D69B-0247-BC63-E7D901709FC7}"/>
              </a:ext>
            </a:extLst>
          </p:cNvPr>
          <p:cNvSpPr txBox="1"/>
          <p:nvPr/>
        </p:nvSpPr>
        <p:spPr>
          <a:xfrm>
            <a:off x="6472065" y="1196039"/>
            <a:ext cx="244394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buSzPts val="1860"/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familles </a:t>
            </a:r>
          </a:p>
          <a:p>
            <a:pPr lvl="1" algn="ctr">
              <a:buSzPts val="1860"/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bien renseignées</a:t>
            </a:r>
          </a:p>
          <a:p>
            <a:pPr lvl="1" algn="ctr">
              <a:buSzPts val="1860"/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Journée des inscriptions,  Journée portes ouvertes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F056ED-50F5-064D-B507-9F347789FFEA}"/>
              </a:ext>
            </a:extLst>
          </p:cNvPr>
          <p:cNvSpPr/>
          <p:nvPr/>
        </p:nvSpPr>
        <p:spPr>
          <a:xfrm>
            <a:off x="2931326" y="2530360"/>
            <a:ext cx="34617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n-lt"/>
              </a:rPr>
              <a:t> Soutien aux Projets des élèves €€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Comédie Musicale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Bal du Bac</a:t>
            </a:r>
          </a:p>
          <a:p>
            <a:pPr algn="ctr"/>
            <a:r>
              <a:rPr lang="fr-F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Year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Book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GDMUN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F7DCE4B-1775-7440-86AB-77E7E7869FD3}"/>
              </a:ext>
            </a:extLst>
          </p:cNvPr>
          <p:cNvSpPr/>
          <p:nvPr/>
        </p:nvSpPr>
        <p:spPr>
          <a:xfrm>
            <a:off x="278237" y="2502328"/>
            <a:ext cx="2080500" cy="1594463"/>
          </a:xfrm>
          <a:prstGeom prst="roundRect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1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Co-voiturage</a:t>
            </a:r>
            <a:r>
              <a:rPr lang="fr-FR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de 60 familles soulagées </a:t>
            </a:r>
          </a:p>
        </p:txBody>
      </p:sp>
    </p:spTree>
    <p:extLst>
      <p:ext uri="{BB962C8B-B14F-4D97-AF65-F5344CB8AC3E}">
        <p14:creationId xmlns:p14="http://schemas.microsoft.com/office/powerpoint/2010/main" val="147804724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543</Words>
  <Application>Microsoft Macintosh PowerPoint</Application>
  <PresentationFormat>On-screen Show (4:3)</PresentationFormat>
  <Paragraphs>154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 </vt:lpstr>
      <vt:lpstr> Un peu d’histoire ..</vt:lpstr>
      <vt:lpstr>Qui fait Quoi ?</vt:lpstr>
      <vt:lpstr>PowerPoint Presentation</vt:lpstr>
      <vt:lpstr>PARTICULARITES d’Apelevia</vt:lpstr>
      <vt:lpstr>Notre Rôle au lycée</vt:lpstr>
      <vt:lpstr>Notre Rôle au lycée</vt:lpstr>
      <vt:lpstr>PowerPoint Presentation</vt:lpstr>
      <vt:lpstr>PowerPoint Presentation</vt:lpstr>
      <vt:lpstr>Pourquoi adhérer à APELEVIA </vt:lpstr>
      <vt:lpstr>       Faire partie d’une équipe Internationale Profitez d‘un réseau d‘entraide   Faire partie de la scolarité de vos enfants Venez nous voir et rejoignez-nous ! contact@apelevia.fr          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deesma</dc:creator>
  <cp:lastModifiedBy>caroline mathieu</cp:lastModifiedBy>
  <cp:revision>124</cp:revision>
  <cp:lastPrinted>2020-09-08T14:03:06Z</cp:lastPrinted>
  <dcterms:modified xsi:type="dcterms:W3CDTF">2020-09-08T14:08:55Z</dcterms:modified>
</cp:coreProperties>
</file>